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9" r:id="rId1"/>
  </p:sldMasterIdLst>
  <p:sldIdLst>
    <p:sldId id="261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0074" autoAdjust="0"/>
    <p:restoredTop sz="94660"/>
  </p:normalViewPr>
  <p:slideViewPr>
    <p:cSldViewPr snapToGrid="0">
      <p:cViewPr varScale="1">
        <p:scale>
          <a:sx n="152" d="100"/>
          <a:sy n="152" d="100"/>
        </p:scale>
        <p:origin x="180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90" d="100"/>
        <a:sy n="19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9CCD5-8F37-406A-B32D-184D05284A40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0894-1951-475D-B7EC-05D8AE2E1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63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9CCD5-8F37-406A-B32D-184D05284A40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0894-1951-475D-B7EC-05D8AE2E1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360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9CCD5-8F37-406A-B32D-184D05284A40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0894-1951-475D-B7EC-05D8AE2E1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4033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9CCD5-8F37-406A-B32D-184D05284A40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0894-1951-475D-B7EC-05D8AE2E1D2D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40127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9CCD5-8F37-406A-B32D-184D05284A40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0894-1951-475D-B7EC-05D8AE2E1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4771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9CCD5-8F37-406A-B32D-184D05284A40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0894-1951-475D-B7EC-05D8AE2E1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5006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9CCD5-8F37-406A-B32D-184D05284A40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0894-1951-475D-B7EC-05D8AE2E1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7307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9CCD5-8F37-406A-B32D-184D05284A40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0894-1951-475D-B7EC-05D8AE2E1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7124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9CCD5-8F37-406A-B32D-184D05284A40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0894-1951-475D-B7EC-05D8AE2E1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994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9CCD5-8F37-406A-B32D-184D05284A40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0894-1951-475D-B7EC-05D8AE2E1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134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9CCD5-8F37-406A-B32D-184D05284A40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0894-1951-475D-B7EC-05D8AE2E1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020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9CCD5-8F37-406A-B32D-184D05284A40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0894-1951-475D-B7EC-05D8AE2E1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795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9CCD5-8F37-406A-B32D-184D05284A40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0894-1951-475D-B7EC-05D8AE2E1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637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9CCD5-8F37-406A-B32D-184D05284A40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0894-1951-475D-B7EC-05D8AE2E1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13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9CCD5-8F37-406A-B32D-184D05284A40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0894-1951-475D-B7EC-05D8AE2E1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645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9CCD5-8F37-406A-B32D-184D05284A40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0894-1951-475D-B7EC-05D8AE2E1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36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9CCD5-8F37-406A-B32D-184D05284A40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0894-1951-475D-B7EC-05D8AE2E1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597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209CCD5-8F37-406A-B32D-184D05284A40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80F0894-1951-475D-B7EC-05D8AE2E1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685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  <p:sldLayoutId id="2147483853" r:id="rId4"/>
    <p:sldLayoutId id="2147483854" r:id="rId5"/>
    <p:sldLayoutId id="2147483855" r:id="rId6"/>
    <p:sldLayoutId id="2147483856" r:id="rId7"/>
    <p:sldLayoutId id="2147483857" r:id="rId8"/>
    <p:sldLayoutId id="2147483858" r:id="rId9"/>
    <p:sldLayoutId id="2147483859" r:id="rId10"/>
    <p:sldLayoutId id="2147483860" r:id="rId11"/>
    <p:sldLayoutId id="2147483861" r:id="rId12"/>
    <p:sldLayoutId id="2147483862" r:id="rId13"/>
    <p:sldLayoutId id="2147483863" r:id="rId14"/>
    <p:sldLayoutId id="2147483864" r:id="rId15"/>
    <p:sldLayoutId id="2147483865" r:id="rId16"/>
    <p:sldLayoutId id="2147483866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824" y="2252445"/>
            <a:ext cx="10364451" cy="1596177"/>
          </a:xfrm>
        </p:spPr>
        <p:txBody>
          <a:bodyPr>
            <a:normAutofit/>
          </a:bodyPr>
          <a:lstStyle/>
          <a:p>
            <a:r>
              <a:rPr lang="en-US" sz="6000" dirty="0" smtClean="0"/>
              <a:t>Open access</a:t>
            </a:r>
            <a:endParaRPr lang="en-US" sz="6000" dirty="0"/>
          </a:p>
        </p:txBody>
      </p:sp>
      <p:sp>
        <p:nvSpPr>
          <p:cNvPr id="4" name="TextBox 3"/>
          <p:cNvSpPr txBox="1"/>
          <p:nvPr/>
        </p:nvSpPr>
        <p:spPr>
          <a:xfrm>
            <a:off x="5217766" y="4275376"/>
            <a:ext cx="1514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GROUP 2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689132" y="3387623"/>
            <a:ext cx="45712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New services</a:t>
            </a:r>
          </a:p>
        </p:txBody>
      </p:sp>
    </p:spTree>
    <p:extLst>
      <p:ext uri="{BB962C8B-B14F-4D97-AF65-F5344CB8AC3E}">
        <p14:creationId xmlns:p14="http://schemas.microsoft.com/office/powerpoint/2010/main" val="2118690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0345" y="1010545"/>
            <a:ext cx="9144000" cy="1017853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rationale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2149" y="2028398"/>
            <a:ext cx="9144000" cy="4144274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Arial" panose="020B0604020202020204" pitchFamily="34" charset="0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To raise the university visibility and standing</a:t>
            </a:r>
          </a:p>
          <a:p>
            <a:pPr marL="457200" indent="-457200" algn="l">
              <a:buFont typeface="Arial" panose="020B0604020202020204" pitchFamily="34" charset="0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To collaborate  with other departments and faculty of the universities</a:t>
            </a:r>
          </a:p>
          <a:p>
            <a:pPr marL="457200" indent="-457200" algn="l">
              <a:buFont typeface="Arial" panose="020B0604020202020204" pitchFamily="34" charset="0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To rebuild the “library without books”</a:t>
            </a:r>
          </a:p>
          <a:p>
            <a:pPr marL="457200" indent="-457200" algn="l">
              <a:buFont typeface="Arial" panose="020B0604020202020204" pitchFamily="34" charset="0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Limited budget</a:t>
            </a:r>
          </a:p>
          <a:p>
            <a:pPr marL="457200" indent="-457200" algn="l">
              <a:buFont typeface="Arial" panose="020B0604020202020204" pitchFamily="34" charset="0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Meet the teaching and learning ,research and knowledge exchange needs of the University</a:t>
            </a:r>
          </a:p>
          <a:p>
            <a:pPr marL="457200" indent="-457200" algn="l">
              <a:buFont typeface="Arial" panose="020B0604020202020204" pitchFamily="34" charset="0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To provide wider and easier access to research output of faulty members</a:t>
            </a:r>
          </a:p>
        </p:txBody>
      </p:sp>
    </p:spTree>
    <p:extLst>
      <p:ext uri="{BB962C8B-B14F-4D97-AF65-F5344CB8AC3E}">
        <p14:creationId xmlns:p14="http://schemas.microsoft.com/office/powerpoint/2010/main" val="147177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4040" y="914401"/>
            <a:ext cx="9144000" cy="1137774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transform the library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3942" y="2052175"/>
            <a:ext cx="10032175" cy="4032354"/>
          </a:xfrm>
        </p:spPr>
        <p:txBody>
          <a:bodyPr>
            <a:normAutofit fontScale="85000" lnSpcReduction="10000"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To enrich the collection beyond the traditional type of material to include the research outputs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Developing expertise-based research and learning support services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To build collaboration with other departments.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Making use of free open source system software (</a:t>
            </a:r>
            <a:r>
              <a:rPr lang="en-US" dirty="0" err="1" smtClean="0">
                <a:solidFill>
                  <a:schemeClr val="tx1"/>
                </a:solidFill>
              </a:rPr>
              <a:t>Dspace</a:t>
            </a:r>
            <a:r>
              <a:rPr lang="en-US" dirty="0" smtClean="0">
                <a:solidFill>
                  <a:schemeClr val="tx1"/>
                </a:solidFill>
              </a:rPr>
              <a:t>, Fedora, </a:t>
            </a:r>
            <a:r>
              <a:rPr lang="en-US" dirty="0" err="1" smtClean="0">
                <a:solidFill>
                  <a:schemeClr val="tx1"/>
                </a:solidFill>
              </a:rPr>
              <a:t>etc</a:t>
            </a:r>
            <a:r>
              <a:rPr lang="en-US" dirty="0" smtClean="0">
                <a:solidFill>
                  <a:schemeClr val="tx1"/>
                </a:solidFill>
              </a:rPr>
              <a:t>) is a cost effective way.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Library will be seen as proactive in collecting and facilitating access to research outputs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To </a:t>
            </a:r>
            <a:r>
              <a:rPr lang="en-US" dirty="0">
                <a:solidFill>
                  <a:schemeClr val="tx1"/>
                </a:solidFill>
              </a:rPr>
              <a:t>provide a one </a:t>
            </a:r>
            <a:r>
              <a:rPr lang="en-US" dirty="0" smtClean="0">
                <a:solidFill>
                  <a:schemeClr val="tx1"/>
                </a:solidFill>
              </a:rPr>
              <a:t>stop search platform for the research outputs with open access service for the university and the general public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27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04341"/>
            <a:ext cx="9144000" cy="942902"/>
          </a:xfrm>
        </p:spPr>
        <p:txBody>
          <a:bodyPr>
            <a:noAutofit/>
          </a:bodyPr>
          <a:lstStyle/>
          <a:p>
            <a:pPr algn="l"/>
            <a:r>
              <a:rPr lang="en-US" sz="4400" dirty="0" smtClean="0"/>
              <a:t>Resource implications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33004" y="1952174"/>
            <a:ext cx="9858704" cy="3956742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Budget for staff training for necessary skills 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Re-organize the library structure to support this project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To promote the new open access service to internal and external users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Library staff will help the faculty members to create and apply a Researcher ID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Not taking up any library spacing.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Minimal cost to maintain the hardware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and software by using cloud and open source system.</a:t>
            </a:r>
          </a:p>
          <a:p>
            <a:pPr marL="457200" indent="-457200" algn="l">
              <a:buFont typeface="+mj-lt"/>
              <a:buAutoNum type="arabicPeriod"/>
            </a:pPr>
            <a:endParaRPr lang="en-US" dirty="0" smtClean="0"/>
          </a:p>
          <a:p>
            <a:pPr marL="457200" indent="-457200" algn="l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88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36854"/>
            <a:ext cx="9144000" cy="886743"/>
          </a:xfrm>
        </p:spPr>
        <p:txBody>
          <a:bodyPr>
            <a:noAutofit/>
          </a:bodyPr>
          <a:lstStyle/>
          <a:p>
            <a:pPr algn="l"/>
            <a:r>
              <a:rPr lang="en-US" sz="4400" dirty="0" smtClean="0"/>
              <a:t>Indicators of Success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9129" y="1923597"/>
            <a:ext cx="9707354" cy="4142974"/>
          </a:xfrm>
        </p:spPr>
        <p:txBody>
          <a:bodyPr>
            <a:normAutofit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The number of research outputs inputted into this system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Number of pages visits, and the population of visitors in terms of on or off campus, location, visiting device, for example using Google </a:t>
            </a:r>
            <a:r>
              <a:rPr lang="en-US" dirty="0">
                <a:solidFill>
                  <a:schemeClr val="tx1"/>
                </a:solidFill>
              </a:rPr>
              <a:t>Analytics </a:t>
            </a:r>
            <a:endParaRPr lang="en-US" dirty="0" smtClean="0">
              <a:solidFill>
                <a:schemeClr val="tx1"/>
              </a:solidFill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Implement Citation count and </a:t>
            </a:r>
            <a:r>
              <a:rPr lang="en-US" dirty="0" err="1" smtClean="0">
                <a:solidFill>
                  <a:schemeClr val="tx1"/>
                </a:solidFill>
              </a:rPr>
              <a:t>AltmetriCs</a:t>
            </a:r>
            <a:r>
              <a:rPr lang="en-US" dirty="0" smtClean="0">
                <a:solidFill>
                  <a:schemeClr val="tx1"/>
                </a:solidFill>
              </a:rPr>
              <a:t> index on every material in this system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User awareness survey</a:t>
            </a:r>
          </a:p>
          <a:p>
            <a:pPr algn="l"/>
            <a:endParaRPr lang="en-US" dirty="0" smtClean="0"/>
          </a:p>
          <a:p>
            <a:pPr marL="457200" indent="-457200" algn="l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2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104</TotalTime>
  <Words>271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Tw Cen MT</vt:lpstr>
      <vt:lpstr>Arial</vt:lpstr>
      <vt:lpstr>Droplet</vt:lpstr>
      <vt:lpstr>Open access</vt:lpstr>
      <vt:lpstr>rationale</vt:lpstr>
      <vt:lpstr>transform the library</vt:lpstr>
      <vt:lpstr>Resource implications</vt:lpstr>
      <vt:lpstr>Indicators of Success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</dc:title>
  <dc:creator>nbkw07e-gen</dc:creator>
  <cp:lastModifiedBy>Administrator</cp:lastModifiedBy>
  <cp:revision>50</cp:revision>
  <dcterms:created xsi:type="dcterms:W3CDTF">2018-04-14T09:06:12Z</dcterms:created>
  <dcterms:modified xsi:type="dcterms:W3CDTF">2018-04-15T12:04:57Z</dcterms:modified>
</cp:coreProperties>
</file>